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3" r:id="rId12"/>
    <p:sldId id="275" r:id="rId13"/>
    <p:sldId id="276" r:id="rId14"/>
    <p:sldId id="278" r:id="rId15"/>
    <p:sldId id="281" r:id="rId16"/>
    <p:sldId id="282" r:id="rId17"/>
    <p:sldId id="283" r:id="rId18"/>
  </p:sldIdLst>
  <p:sldSz cx="9144000" cy="5143500" type="screen16x9"/>
  <p:notesSz cx="6794500" cy="9931400"/>
  <p:defaultTextStyle>
    <a:defPPr>
      <a:defRPr lang="en-US"/>
    </a:defPPr>
    <a:lvl1pPr algn="l" rtl="0" eaLnBrk="0" fontAlgn="base" hangingPunct="0">
      <a:lnSpc>
        <a:spcPct val="12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080"/>
    <a:srgbClr val="00FF00"/>
    <a:srgbClr val="969696"/>
    <a:srgbClr val="B2B2B2"/>
    <a:srgbClr val="003366"/>
    <a:srgbClr val="FF505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9" autoAdjust="0"/>
    <p:restoredTop sz="92255" autoAdjust="0"/>
  </p:normalViewPr>
  <p:slideViewPr>
    <p:cSldViewPr>
      <p:cViewPr varScale="1">
        <p:scale>
          <a:sx n="110" d="100"/>
          <a:sy n="110" d="100"/>
        </p:scale>
        <p:origin x="78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464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314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0674" tIns="47150" rIns="90674" bIns="47150" numCol="1" anchor="t" anchorCtr="0" compatLnSpc="1">
            <a:prstTxWarp prst="textNoShape">
              <a:avLst/>
            </a:prstTxWarp>
            <a:spAutoFit/>
          </a:bodyPr>
          <a:lstStyle>
            <a:lvl1pPr defTabSz="922338">
              <a:buFontTx/>
              <a:buChar char="–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33700" cy="314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0674" tIns="47150" rIns="90674" bIns="47150" numCol="1" anchor="t" anchorCtr="0" compatLnSpc="1">
            <a:prstTxWarp prst="textNoShape">
              <a:avLst/>
            </a:prstTxWarp>
            <a:spAutoFit/>
          </a:bodyPr>
          <a:lstStyle>
            <a:lvl1pPr algn="r" defTabSz="922338">
              <a:buFontTx/>
              <a:buChar char="–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7075"/>
            <a:ext cx="2933700" cy="314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0674" tIns="47150" rIns="90674" bIns="47150" numCol="1" anchor="b" anchorCtr="0" compatLnSpc="1">
            <a:prstTxWarp prst="textNoShape">
              <a:avLst/>
            </a:prstTxWarp>
            <a:spAutoFit/>
          </a:bodyPr>
          <a:lstStyle>
            <a:lvl1pPr defTabSz="922338">
              <a:buFontTx/>
              <a:buChar char="–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618663"/>
            <a:ext cx="2933700" cy="3127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0674" tIns="47150" rIns="90674" bIns="47150" numCol="1" anchor="b" anchorCtr="0" compatLnSpc="1">
            <a:prstTxWarp prst="textNoShape">
              <a:avLst/>
            </a:prstTxWarp>
            <a:spAutoFit/>
          </a:bodyPr>
          <a:lstStyle>
            <a:lvl1pPr algn="r" defTabSz="922338">
              <a:buFontTx/>
              <a:buChar char="–"/>
              <a:defRPr sz="1200">
                <a:latin typeface="Arial" charset="0"/>
              </a:defRPr>
            </a:lvl1pPr>
          </a:lstStyle>
          <a:p>
            <a:pPr>
              <a:defRPr/>
            </a:pPr>
            <a:fld id="{2954E13B-A5FC-41C8-AC08-62DA3A31E2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611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>
            <a:lvl1pPr defTabSz="922338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33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" y="752475"/>
            <a:ext cx="65532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738688"/>
            <a:ext cx="49403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4350"/>
            <a:ext cx="2933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b" anchorCtr="0" compatLnSpc="1">
            <a:prstTxWarp prst="textNoShape">
              <a:avLst/>
            </a:prstTxWarp>
          </a:bodyPr>
          <a:lstStyle>
            <a:lvl1pPr defTabSz="922338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04350"/>
            <a:ext cx="29337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pPr>
              <a:defRPr/>
            </a:pPr>
            <a:fld id="{20B7EDCA-F30B-48B4-A38E-9ED43193E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46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24923" y="4864367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43707" y="48643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76711" y="4864367"/>
            <a:ext cx="2057400" cy="273844"/>
          </a:xfrm>
          <a:prstGeom prst="rect">
            <a:avLst/>
          </a:prstGeom>
        </p:spPr>
        <p:txBody>
          <a:bodyPr/>
          <a:lstStyle/>
          <a:p>
            <a:fld id="{27B7C73A-D6D9-41CD-A34A-121A80E8A6C9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788" y="131620"/>
            <a:ext cx="6913214" cy="307424"/>
          </a:xfrm>
        </p:spPr>
        <p:txBody>
          <a:bodyPr/>
          <a:lstStyle>
            <a:lvl1pPr>
              <a:defRPr/>
            </a:lvl1pPr>
          </a:lstStyle>
          <a:p>
            <a:r>
              <a:rPr lang="de-DE" sz="2100" b="1" i="1" dirty="0" smtClean="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</a:rPr>
              <a:t>Headline</a:t>
            </a:r>
            <a:endParaRPr lang="de-DE" sz="2100" b="1" i="1" dirty="0">
              <a:solidFill>
                <a:schemeClr val="bg1">
                  <a:lumMod val="50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7082" y="540544"/>
            <a:ext cx="7801509" cy="284560"/>
          </a:xfrm>
        </p:spPr>
        <p:txBody>
          <a:bodyPr>
            <a:noAutofit/>
          </a:bodyPr>
          <a:lstStyle>
            <a:lvl1pPr marL="0" indent="0">
              <a:buNone/>
              <a:defRPr sz="1500" b="1" i="1">
                <a:solidFill>
                  <a:schemeClr val="bg1"/>
                </a:solidFill>
                <a:latin typeface="Frutiger LT 55 Roman" panose="020B0602020204020204" pitchFamily="34" charset="0"/>
              </a:defRPr>
            </a:lvl1pPr>
          </a:lstStyle>
          <a:p>
            <a:pPr lvl="0"/>
            <a:r>
              <a:rPr lang="de-DE" b="1" i="1" dirty="0" smtClean="0">
                <a:latin typeface="Frutiger LT 55 Roman" panose="020B0602020204020204" pitchFamily="34" charset="0"/>
              </a:rPr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65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3159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504" y="1131590"/>
            <a:ext cx="3897313" cy="3123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3968" y="1131590"/>
            <a:ext cx="3898900" cy="3123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003625"/>
            <a:ext cx="4040188" cy="1424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504" y="2458418"/>
            <a:ext cx="4040188" cy="22735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003625"/>
            <a:ext cx="4041775" cy="1424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427984" y="2458418"/>
            <a:ext cx="4041775" cy="22735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24923" y="4864367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43707" y="48643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76711" y="4864367"/>
            <a:ext cx="2057400" cy="273844"/>
          </a:xfrm>
          <a:prstGeom prst="rect">
            <a:avLst/>
          </a:prstGeom>
        </p:spPr>
        <p:txBody>
          <a:bodyPr/>
          <a:lstStyle/>
          <a:p>
            <a:fld id="{27B7C73A-D6D9-41CD-A34A-121A80E8A6C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124923" y="907975"/>
            <a:ext cx="8771084" cy="381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788" y="131620"/>
            <a:ext cx="6603694" cy="307424"/>
          </a:xfrm>
        </p:spPr>
        <p:txBody>
          <a:bodyPr/>
          <a:lstStyle/>
          <a:p>
            <a:r>
              <a:rPr lang="de-DE" sz="2100" b="1" i="1" dirty="0" smtClean="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</a:rPr>
              <a:t>Headline</a:t>
            </a:r>
            <a:endParaRPr lang="de-DE" sz="2100" b="1" i="1" dirty="0">
              <a:solidFill>
                <a:schemeClr val="bg1">
                  <a:lumMod val="50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7082" y="540544"/>
            <a:ext cx="7801509" cy="284560"/>
          </a:xfrm>
        </p:spPr>
        <p:txBody>
          <a:bodyPr>
            <a:noAutofit/>
          </a:bodyPr>
          <a:lstStyle>
            <a:lvl1pPr marL="0" indent="0">
              <a:buNone/>
              <a:defRPr sz="1500" b="1" i="1">
                <a:solidFill>
                  <a:schemeClr val="bg1"/>
                </a:solidFill>
                <a:latin typeface="Frutiger LT 55 Roman" panose="020B0602020204020204" pitchFamily="34" charset="0"/>
              </a:defRPr>
            </a:lvl1pPr>
          </a:lstStyle>
          <a:p>
            <a:pPr lvl="0"/>
            <a:r>
              <a:rPr lang="de-DE" b="1" i="1" dirty="0" smtClean="0">
                <a:latin typeface="Frutiger LT 55 Roman" panose="020B0602020204020204" pitchFamily="34" charset="0"/>
              </a:rPr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60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853" y="956527"/>
            <a:ext cx="4214432" cy="326350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24923" y="4864367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43707" y="48643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76711" y="4864367"/>
            <a:ext cx="2057400" cy="273844"/>
          </a:xfrm>
          <a:prstGeom prst="rect">
            <a:avLst/>
          </a:prstGeom>
        </p:spPr>
        <p:txBody>
          <a:bodyPr/>
          <a:lstStyle/>
          <a:p>
            <a:fld id="{27B7C73A-D6D9-41CD-A34A-121A80E8A6C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4675661" y="961585"/>
            <a:ext cx="4214432" cy="326350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26857" y="131620"/>
            <a:ext cx="6524797" cy="307424"/>
          </a:xfrm>
        </p:spPr>
        <p:txBody>
          <a:bodyPr/>
          <a:lstStyle/>
          <a:p>
            <a:r>
              <a:rPr lang="de-DE" sz="2100" b="1" i="1" dirty="0" smtClean="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</a:rPr>
              <a:t>Headline</a:t>
            </a:r>
            <a:endParaRPr lang="de-DE" sz="2100" b="1" i="1" dirty="0">
              <a:solidFill>
                <a:schemeClr val="bg1">
                  <a:lumMod val="50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3151" y="540544"/>
            <a:ext cx="7744446" cy="284560"/>
          </a:xfrm>
        </p:spPr>
        <p:txBody>
          <a:bodyPr>
            <a:noAutofit/>
          </a:bodyPr>
          <a:lstStyle>
            <a:lvl1pPr marL="0" indent="0">
              <a:buNone/>
              <a:defRPr sz="1500" b="1" i="1">
                <a:solidFill>
                  <a:schemeClr val="bg1"/>
                </a:solidFill>
                <a:latin typeface="Frutiger LT 55 Roman" panose="020B0602020204020204" pitchFamily="34" charset="0"/>
              </a:defRPr>
            </a:lvl1pPr>
          </a:lstStyle>
          <a:p>
            <a:pPr lvl="0"/>
            <a:r>
              <a:rPr lang="de-DE" b="1" i="1" dirty="0" smtClean="0">
                <a:latin typeface="Frutiger LT 55 Roman" panose="020B0602020204020204" pitchFamily="34" charset="0"/>
              </a:rPr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56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24923" y="4864367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43707" y="48643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76711" y="4864367"/>
            <a:ext cx="2057400" cy="273844"/>
          </a:xfrm>
          <a:prstGeom prst="rect">
            <a:avLst/>
          </a:prstGeom>
        </p:spPr>
        <p:txBody>
          <a:bodyPr/>
          <a:lstStyle/>
          <a:p>
            <a:fld id="{27B7C73A-D6D9-41CD-A34A-121A80E8A6C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6857" y="131620"/>
            <a:ext cx="7886700" cy="307424"/>
          </a:xfrm>
        </p:spPr>
        <p:txBody>
          <a:bodyPr/>
          <a:lstStyle/>
          <a:p>
            <a:r>
              <a:rPr lang="de-DE" sz="2100" b="1" i="1" dirty="0" smtClean="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</a:rPr>
              <a:t>Headline</a:t>
            </a:r>
            <a:endParaRPr lang="de-DE" sz="2100" b="1" i="1" dirty="0">
              <a:solidFill>
                <a:schemeClr val="bg1">
                  <a:lumMod val="50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3151" y="540544"/>
            <a:ext cx="7886475" cy="284560"/>
          </a:xfrm>
        </p:spPr>
        <p:txBody>
          <a:bodyPr>
            <a:noAutofit/>
          </a:bodyPr>
          <a:lstStyle>
            <a:lvl1pPr marL="0" indent="0">
              <a:buNone/>
              <a:defRPr sz="1500" b="1" i="1">
                <a:solidFill>
                  <a:schemeClr val="bg1"/>
                </a:solidFill>
                <a:latin typeface="Frutiger LT 55 Roman" panose="020B0602020204020204" pitchFamily="34" charset="0"/>
              </a:defRPr>
            </a:lvl1pPr>
          </a:lstStyle>
          <a:p>
            <a:pPr lvl="0"/>
            <a:r>
              <a:rPr lang="de-DE" b="1" i="1" dirty="0" smtClean="0">
                <a:latin typeface="Frutiger LT 55 Roman" panose="020B0602020204020204" pitchFamily="34" charset="0"/>
              </a:rPr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1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63669" y="96512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8252" y="978633"/>
            <a:ext cx="3321093" cy="36417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24923" y="4864367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43707" y="486436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76711" y="4864367"/>
            <a:ext cx="2057400" cy="273844"/>
          </a:xfrm>
          <a:prstGeom prst="rect">
            <a:avLst/>
          </a:prstGeom>
        </p:spPr>
        <p:txBody>
          <a:bodyPr/>
          <a:lstStyle/>
          <a:p>
            <a:fld id="{27B7C73A-D6D9-41CD-A34A-121A80E8A6C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26857" y="131620"/>
            <a:ext cx="7886700" cy="307424"/>
          </a:xfrm>
        </p:spPr>
        <p:txBody>
          <a:bodyPr/>
          <a:lstStyle/>
          <a:p>
            <a:r>
              <a:rPr lang="de-DE" sz="2100" b="1" i="1" dirty="0" smtClean="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</a:rPr>
              <a:t>Headline</a:t>
            </a:r>
            <a:endParaRPr lang="de-DE" sz="2100" b="1" i="1" dirty="0">
              <a:solidFill>
                <a:schemeClr val="bg1">
                  <a:lumMod val="50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3151" y="540544"/>
            <a:ext cx="7886475" cy="284560"/>
          </a:xfrm>
        </p:spPr>
        <p:txBody>
          <a:bodyPr>
            <a:noAutofit/>
          </a:bodyPr>
          <a:lstStyle>
            <a:lvl1pPr marL="0" indent="0">
              <a:buNone/>
              <a:defRPr sz="1500" b="1" i="1">
                <a:solidFill>
                  <a:schemeClr val="bg1"/>
                </a:solidFill>
                <a:latin typeface="Frutiger LT 55 Roman" panose="020B0602020204020204" pitchFamily="34" charset="0"/>
              </a:defRPr>
            </a:lvl1pPr>
          </a:lstStyle>
          <a:p>
            <a:pPr lvl="0"/>
            <a:r>
              <a:rPr lang="de-DE" b="1" i="1" dirty="0" smtClean="0">
                <a:latin typeface="Frutiger LT 55 Roman" panose="020B0602020204020204" pitchFamily="34" charset="0"/>
              </a:rPr>
              <a:t>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46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3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07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 rot="16200000">
            <a:off x="2260947" y="-949849"/>
            <a:ext cx="3469975" cy="763285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500489"/>
            <a:ext cx="9144000" cy="3238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200" dirty="0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" y="0"/>
            <a:ext cx="9144001" cy="5084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120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10" y="105943"/>
            <a:ext cx="1412897" cy="33083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4923" y="907975"/>
            <a:ext cx="8771084" cy="381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Titelplatzhalter 1"/>
          <p:cNvSpPr txBox="1">
            <a:spLocks/>
          </p:cNvSpPr>
          <p:nvPr userDrawn="1"/>
        </p:nvSpPr>
        <p:spPr>
          <a:xfrm>
            <a:off x="117841" y="460249"/>
            <a:ext cx="6551009" cy="4423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2" name="Titelplatzhalter 11"/>
          <p:cNvSpPr>
            <a:spLocks noGrp="1"/>
          </p:cNvSpPr>
          <p:nvPr>
            <p:ph type="title"/>
          </p:nvPr>
        </p:nvSpPr>
        <p:spPr>
          <a:xfrm>
            <a:off x="120788" y="131620"/>
            <a:ext cx="7886700" cy="30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17841" y="4801427"/>
            <a:ext cx="1525853" cy="24883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fld id="{3F4AEDB5-8843-4D8F-8110-698A0D1C00D5}" type="datetime1">
              <a:rPr lang="de-DE" sz="788" smtClean="0">
                <a:solidFill>
                  <a:schemeClr val="bg1">
                    <a:lumMod val="65000"/>
                  </a:schemeClr>
                </a:solidFill>
              </a:rPr>
              <a:t>12.08.2019</a:t>
            </a:fld>
            <a:endParaRPr lang="de-DE" sz="788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3578615" y="4801427"/>
            <a:ext cx="1140977" cy="24883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2500"/>
          </a:bodyPr>
          <a:lstStyle/>
          <a:p>
            <a:r>
              <a:rPr lang="de-DE" sz="788" dirty="0" smtClean="0">
                <a:solidFill>
                  <a:schemeClr val="bg1">
                    <a:lumMod val="65000"/>
                  </a:schemeClr>
                </a:solidFill>
              </a:rPr>
              <a:t>©Erlenbach</a:t>
            </a:r>
            <a:r>
              <a:rPr lang="de-DE" sz="788" baseline="0" dirty="0" smtClean="0">
                <a:solidFill>
                  <a:schemeClr val="bg1">
                    <a:lumMod val="65000"/>
                  </a:schemeClr>
                </a:solidFill>
              </a:rPr>
              <a:t> GmbH 2016</a:t>
            </a:r>
            <a:endParaRPr lang="de-DE" sz="788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272083" y="4801427"/>
            <a:ext cx="623924" cy="24883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pPr algn="r"/>
            <a:fld id="{D39E8CA5-A810-4395-9509-EB794DE7766A}" type="slidenum">
              <a:rPr lang="de-DE" sz="788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de-DE" sz="788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i="1" kern="1200">
          <a:solidFill>
            <a:schemeClr val="bg1">
              <a:lumMod val="50000"/>
            </a:schemeClr>
          </a:solidFill>
          <a:latin typeface="Frutiger LT 55 Roman" panose="020B06020202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utiger LT 55 Roman" panose="020B06020202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LT 55 Roman" panose="020B06020202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utiger LT 55 Roman" panose="020B06020202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rutiger LT 45 Light" panose="020B04020202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Frutiger LT 45 Light" panose="020B0402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image" Target="../media/image8.jpeg"/><Relationship Id="rId4" Type="http://schemas.openxmlformats.org/officeDocument/2006/relationships/slide" Target="slide14.xml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0825" y="1058739"/>
            <a:ext cx="5976938" cy="390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de-DE" dirty="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68313" y="2247776"/>
            <a:ext cx="6337300" cy="4270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solidFill>
                  <a:schemeClr val="bg1"/>
                </a:solidFill>
                <a:latin typeface="Frutiger LT 55 Roman" pitchFamily="34" charset="0"/>
              </a:rPr>
              <a:t>Titel durch Klicken hinzufügen</a:t>
            </a:r>
          </a:p>
        </p:txBody>
      </p:sp>
      <p:pic>
        <p:nvPicPr>
          <p:cNvPr id="27" name="Picture 16" descr="EBV 6100x1040x630 Ansicht wei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813050"/>
            <a:ext cx="164306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7" descr="EBR 1920x1050 Ansicht weis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028826"/>
            <a:ext cx="2003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8" descr="EBV-FB Ansich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228601"/>
            <a:ext cx="21605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9" descr="Klein_Frei_DSCN86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771550"/>
            <a:ext cx="1638151" cy="24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 descr="Blockform-Synprod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941263"/>
            <a:ext cx="15652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21"/>
          <p:cNvSpPr>
            <a:spLocks noChangeShapeType="1"/>
          </p:cNvSpPr>
          <p:nvPr/>
        </p:nvSpPr>
        <p:spPr bwMode="auto">
          <a:xfrm flipV="1">
            <a:off x="395288" y="4468688"/>
            <a:ext cx="8228012" cy="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 type="diamond" w="med" len="med"/>
            <a:tailEnd type="triangle" w="lg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252066" y="4541713"/>
            <a:ext cx="635000" cy="385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Frutiger LT 45 Light" pitchFamily="34" charset="0"/>
              </a:rPr>
              <a:t>2000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843213" y="4541713"/>
            <a:ext cx="635000" cy="385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Frutiger LT 45 Light" pitchFamily="34" charset="0"/>
              </a:rPr>
              <a:t>2004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8101013" y="4541713"/>
            <a:ext cx="696912" cy="3683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Frutiger LT 45 Light" pitchFamily="34" charset="0"/>
              </a:rPr>
              <a:t>2012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6" b="9181"/>
          <a:stretch>
            <a:fillRect/>
          </a:stretch>
        </p:blipFill>
        <p:spPr bwMode="auto">
          <a:xfrm>
            <a:off x="6705600" y="1517526"/>
            <a:ext cx="2438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Gerade Verbindung mit Pfeil 36"/>
          <p:cNvCxnSpPr/>
          <p:nvPr/>
        </p:nvCxnSpPr>
        <p:spPr>
          <a:xfrm flipH="1">
            <a:off x="7343775" y="2381126"/>
            <a:ext cx="396875" cy="7143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7343775" y="2668463"/>
            <a:ext cx="396875" cy="7302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7343775" y="3244726"/>
            <a:ext cx="396875" cy="7302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7343775" y="3533651"/>
            <a:ext cx="396875" cy="7143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8101013" y="2236663"/>
            <a:ext cx="395287" cy="730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8101013" y="2525588"/>
            <a:ext cx="395287" cy="7143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8101013" y="2812926"/>
            <a:ext cx="395287" cy="71437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8101013" y="3100263"/>
            <a:ext cx="395287" cy="730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8101013" y="3389188"/>
            <a:ext cx="395287" cy="7143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364163" y="4541713"/>
            <a:ext cx="696912" cy="3683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latin typeface="Frutiger LT 45 Light" pitchFamily="34" charset="0"/>
              </a:rPr>
              <a:t>2008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79388" y="260227"/>
            <a:ext cx="8713788" cy="7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>
                <a:solidFill>
                  <a:schemeClr val="bg1"/>
                </a:solidFill>
                <a:latin typeface="Frutiger LT 55 Roman" pitchFamily="34" charset="0"/>
              </a:rPr>
              <a:t>Блок-формы, устанавливающие новые стандарты</a:t>
            </a:r>
            <a:r>
              <a:rPr lang="de-DE" sz="1800" b="1" i="1" dirty="0">
                <a:solidFill>
                  <a:schemeClr val="bg1"/>
                </a:solidFill>
                <a:latin typeface="Frutiger LT 55 Roman" pitchFamily="34" charset="0"/>
              </a:rPr>
              <a:t> </a:t>
            </a:r>
          </a:p>
        </p:txBody>
      </p:sp>
      <p:sp>
        <p:nvSpPr>
          <p:cNvPr id="26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7940" y="2903413"/>
            <a:ext cx="500229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Блок-формы, устанавливающие новые стандарты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Агрегат для смешивания материала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987574"/>
            <a:ext cx="8640960" cy="4083918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Компактная конструкция 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Электронные шлюзовые затворы 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Уровнемер на рабочем бункере для сигнализации максимального или минимального уровня заполнения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Смесь в соотношении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5 - 95%</a:t>
            </a: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sz="1800" kern="0" dirty="0" smtClean="0">
                <a:latin typeface="+mn-lt"/>
              </a:rPr>
              <a:t>Исполнение п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выбору с 2-мя, 3-мя или 4-мя бункерами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1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6321218" y="2136087"/>
            <a:ext cx="2330864" cy="3661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255097" y="4133999"/>
            <a:ext cx="628532" cy="63568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1843" y="3008167"/>
            <a:ext cx="2015602" cy="22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9512" y="1059582"/>
            <a:ext cx="5976938" cy="4208462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kern="0" dirty="0" smtClean="0">
                <a:latin typeface="+mn-lt"/>
              </a:rPr>
              <a:t>Крупногабаритная вакуум-камера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Эффективный погружной оросительный конденсатор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kern="0" dirty="0" smtClean="0">
                <a:latin typeface="+mn-lt"/>
              </a:rPr>
              <a:t>Крупногабаритный вакуум-генератор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Компактная вертикальная компоновка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lvl="0" indent="-292100">
              <a:buClr>
                <a:schemeClr val="bg2"/>
              </a:buClr>
              <a:buSzPct val="120000"/>
              <a:buFont typeface="Webdings" pitchFamily="18" charset="2"/>
              <a:buChar char="4"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Замена воды производится </a:t>
            </a:r>
            <a:r>
              <a:rPr lang="ru-RU" kern="0" dirty="0">
                <a:latin typeface="+mn-lt"/>
              </a:rPr>
              <a:t>по выбору </a:t>
            </a:r>
            <a:r>
              <a:rPr lang="ru-RU" kern="0" dirty="0" smtClean="0">
                <a:latin typeface="+mn-lt"/>
              </a:rPr>
              <a:t>заказчика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периодически или в зависимости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от температуры. 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4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251520" y="3939902"/>
            <a:ext cx="647700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903412"/>
            <a:ext cx="2804046" cy="41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Вакуумная </a:t>
            </a: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система</a:t>
            </a:r>
            <a:endParaRPr lang="en-US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2000" b="1" i="1" dirty="0" smtClean="0">
                <a:solidFill>
                  <a:schemeClr val="bg1"/>
                </a:solidFill>
                <a:latin typeface="Frutiger LT 55 Roman" pitchFamily="34" charset="0"/>
              </a:rPr>
              <a:t>Обслуживание блок-форм </a:t>
            </a:r>
            <a:endParaRPr lang="de-DE" sz="28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31590"/>
            <a:ext cx="8804275" cy="4208462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lvl="0" indent="-292100">
              <a:buClr>
                <a:schemeClr val="bg2"/>
              </a:buClr>
              <a:buSzPct val="120000"/>
              <a:buFont typeface="Webdings" pitchFamily="18" charset="2"/>
              <a:buChar char="4"/>
              <a:defRPr/>
            </a:pPr>
            <a:r>
              <a:rPr lang="ru-RU" kern="0" dirty="0" smtClean="0">
                <a:latin typeface="+mn-lt"/>
              </a:rPr>
              <a:t>Крупногабаритный выталкиватель с гидроприводом     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Синхронизированные движения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дверцы блок-формы 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tabLst/>
              <a:defRPr/>
            </a:pPr>
            <a:r>
              <a:rPr lang="ru-RU" kern="0" noProof="0" dirty="0" smtClean="0">
                <a:latin typeface="+mn-lt"/>
              </a:rPr>
              <a:t>     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выкатной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тележки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Выгрузка с помощью роликового транспортёра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kern="0" dirty="0">
                <a:latin typeface="+mn-lt"/>
              </a:rPr>
              <a:t>О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пции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Встроенные весы для взвешивания блоков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 желанию заказчика может быть включено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устройство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482600" marR="0" lvl="1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lang="ru-RU" kern="0" dirty="0">
                <a:latin typeface="+mn-lt"/>
              </a:rPr>
              <a:t> </a:t>
            </a:r>
            <a:r>
              <a:rPr lang="ru-RU" kern="0" dirty="0" smtClean="0">
                <a:latin typeface="+mn-lt"/>
              </a:rPr>
              <a:t>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поворота и переворачивания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11" descr="EBV 6230x1265x1050 Ansicht wei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6508" y="878780"/>
            <a:ext cx="2960873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251520" y="4083918"/>
            <a:ext cx="647700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Система управления 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31590"/>
            <a:ext cx="7921625" cy="4208462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Система управления 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IPC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вкл.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профибус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Сенсорный экран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15“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 графическим интерфейсом пользователя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Подбор рецептур 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Управление пользователями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Сохранение в памяти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параметров технологических процессов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-  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tabLst/>
              <a:defRPr/>
            </a:pPr>
            <a:r>
              <a:rPr lang="ru-RU" kern="0" dirty="0" smtClean="0">
                <a:latin typeface="+mn-lt"/>
              </a:rPr>
              <a:t>     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давления и температуры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Архив блоков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Меню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на языке пользователя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Опция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Система управления процессом в бункере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04048" y="2531293"/>
            <a:ext cx="2906712" cy="2592388"/>
            <a:chOff x="2267" y="906"/>
            <a:chExt cx="3448" cy="2991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" y="906"/>
              <a:ext cx="3448" cy="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" y="1109"/>
              <a:ext cx="3448" cy="25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" y="3703"/>
              <a:ext cx="3448" cy="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Picture 17" descr="Dampfkur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0012" y="1596255"/>
            <a:ext cx="2643187" cy="187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45203" y="807729"/>
            <a:ext cx="8568952" cy="1368425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None/>
              <a:tabLst/>
              <a:defRPr/>
            </a:pPr>
            <a:r>
              <a:rPr lang="ru-RU" u="sng" kern="0" noProof="0" dirty="0" smtClean="0">
                <a:latin typeface="+mn-lt"/>
              </a:rPr>
              <a:t>Регулирование </a:t>
            </a:r>
            <a:r>
              <a:rPr lang="ru-RU" u="sng" kern="0" noProof="0" dirty="0" smtClean="0">
                <a:latin typeface="+mn-lt"/>
              </a:rPr>
              <a:t>подачи пара</a:t>
            </a:r>
            <a:r>
              <a:rPr kumimoji="0" lang="de-DE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Регулирование давления пара при подаче в форму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lvl="0" indent="-292100">
              <a:lnSpc>
                <a:spcPct val="90000"/>
              </a:lnSpc>
              <a:buClr>
                <a:schemeClr val="bg2"/>
              </a:buClr>
              <a:buSzPct val="120000"/>
              <a:buFont typeface="Webdings" pitchFamily="18" charset="2"/>
              <a:buChar char="4"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Ограничение отдельных ступеней подачи пара по выбору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заказчика в зависимости от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времени или от </a:t>
            </a:r>
            <a:r>
              <a:rPr lang="ru-RU" sz="1400" kern="0" dirty="0">
                <a:latin typeface="+mn-lt"/>
              </a:rPr>
              <a:t>фактического </a:t>
            </a:r>
            <a:r>
              <a:rPr lang="ru-RU" sz="1400" kern="0" dirty="0" smtClean="0">
                <a:latin typeface="+mn-lt"/>
              </a:rPr>
              <a:t>давления </a:t>
            </a:r>
            <a:r>
              <a:rPr lang="ru-RU" sz="1400" kern="0" dirty="0">
                <a:latin typeface="+mn-lt"/>
              </a:rPr>
              <a:t>вспенивания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178692" y="4155926"/>
            <a:ext cx="647700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8692" y="1819349"/>
            <a:ext cx="5545436" cy="24085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Font typeface="Arial" charset="0"/>
              <a:buChar char="►"/>
              <a:defRPr/>
            </a:pP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Преимущества</a:t>
            </a:r>
            <a:r>
              <a:rPr lang="de-DE" sz="1400" kern="0" dirty="0" smtClean="0">
                <a:solidFill>
                  <a:srgbClr val="333333"/>
                </a:solidFill>
                <a:latin typeface="+mn-lt"/>
              </a:rPr>
              <a:t>:</a:t>
            </a:r>
            <a:endParaRPr lang="de-DE" sz="1400" kern="0" dirty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Font typeface="Arial" charset="0"/>
              <a:buChar char="►"/>
              <a:defRPr/>
            </a:pP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Прямой контроль и регулирование поступающих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defRPr/>
            </a:pPr>
            <a:r>
              <a:rPr lang="ru-RU" sz="1400" kern="0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      энергетических сред</a:t>
            </a:r>
            <a:endParaRPr lang="de-DE" sz="1400" kern="0" dirty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Font typeface="Arial" charset="0"/>
              <a:buChar char="►"/>
              <a:defRPr/>
            </a:pP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Большой выбор возможностей оптимизации рецептур </a:t>
            </a:r>
            <a:endParaRPr lang="de-DE" sz="1400" kern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Font typeface="Arial" charset="0"/>
              <a:buChar char="►"/>
              <a:defRPr/>
            </a:pP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Выгоды</a:t>
            </a:r>
            <a:r>
              <a:rPr lang="de-DE" sz="1400" kern="0" dirty="0" smtClean="0">
                <a:solidFill>
                  <a:srgbClr val="333333"/>
                </a:solidFill>
                <a:latin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Font typeface="Arial" charset="0"/>
              <a:buChar char="►"/>
              <a:defRPr/>
            </a:pP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Прямое управление параметрами качества, которые, в частности, зависят от качества энергетических сред (напр., коробление плит)</a:t>
            </a:r>
            <a:endParaRPr lang="de-DE" sz="1400" kern="0" dirty="0">
              <a:solidFill>
                <a:srgbClr val="333333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Font typeface="Arial" charset="0"/>
              <a:buChar char="►"/>
              <a:defRPr/>
            </a:pPr>
            <a:r>
              <a:rPr lang="ru-RU" sz="1400" kern="0" dirty="0" smtClean="0">
                <a:solidFill>
                  <a:srgbClr val="333333"/>
                </a:solidFill>
                <a:latin typeface="+mn-lt"/>
              </a:rPr>
              <a:t>Реализация определённых параметров слипания, напр. прочность на изгиб</a:t>
            </a:r>
            <a:endParaRPr lang="de-DE" sz="1600" kern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6" name="Grafik 12" descr="Screenshot Rezeptmenu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23678"/>
            <a:ext cx="364013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Система управления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Принадлежности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11250"/>
            <a:ext cx="5616624" cy="4032250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Принтер 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Струйный принтер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lvl="1" indent="-171450">
              <a:lnSpc>
                <a:spcPct val="90000"/>
              </a:lnSpc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sz="1200" kern="0" dirty="0" smtClean="0">
                <a:latin typeface="+mn-lt"/>
              </a:rPr>
              <a:t>Принтер, работающий </a:t>
            </a:r>
            <a:r>
              <a:rPr lang="ru-RU" sz="1200" kern="0" dirty="0" smtClean="0">
                <a:latin typeface="+mn-lt"/>
              </a:rPr>
              <a:t>на принципе </a:t>
            </a:r>
            <a:r>
              <a:rPr lang="ru-RU" sz="1200" kern="0" dirty="0">
                <a:latin typeface="+mn-lt"/>
              </a:rPr>
              <a:t>твёрдой печатной краски</a:t>
            </a:r>
          </a:p>
          <a:p>
            <a:pPr marL="482600" marR="0" lvl="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lang="ru-RU" sz="1200" kern="0" dirty="0">
                <a:latin typeface="+mn-lt"/>
              </a:rPr>
              <a:t> </a:t>
            </a:r>
            <a:r>
              <a:rPr lang="ru-RU" sz="1200" kern="0" dirty="0" smtClean="0">
                <a:latin typeface="+mn-lt"/>
              </a:rPr>
              <a:t>    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обеспечивает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высокое разрешение печати штрих-кода)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Защитная решётка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Изготавливается в соответствии со стандартами ЕС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Дверцы с механическим запором для обеспечения безопасности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lang="ru-RU" sz="1200" kern="0" dirty="0" smtClean="0">
                <a:latin typeface="+mn-lt"/>
              </a:rPr>
              <a:t>Автоматический шлюзовой затвор блок-формы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Подмости для техобслуживания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</a:rPr>
              <a:t>Подъёмное устройство с отверстиями на верхнем основании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для простоты монтажа шлицевого покрытия 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Устройство укладки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</a:rPr>
              <a:t>Регулирование плотности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только для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</a:rPr>
              <a:t>Tower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</a:rPr>
              <a:t> adjust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Предотвращение опрокидывания 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высоких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блоков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11" descr="10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7467141" y="2641032"/>
            <a:ext cx="1656184" cy="155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821085"/>
            <a:ext cx="1858104" cy="268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schuettdichten-nachregelung-bl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586" y="3317416"/>
            <a:ext cx="2773014" cy="18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Производительность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40812" y="987574"/>
            <a:ext cx="5683250" cy="3672408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Tower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 standard: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16-22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блоков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/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час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при плотности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&lt;12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кг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³ </a:t>
            </a: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12-18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&lt;15 </a:t>
            </a:r>
            <a:r>
              <a:rPr lang="ru-RU" kern="0" dirty="0">
                <a:latin typeface="+mn-lt"/>
                <a:sym typeface="Wingdings" pitchFamily="2" charset="2"/>
              </a:rPr>
              <a:t>кг/м³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10-16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&lt;20 </a:t>
            </a:r>
            <a:r>
              <a:rPr lang="ru-RU" kern="0" dirty="0">
                <a:latin typeface="+mn-lt"/>
                <a:sym typeface="Wingdings" pitchFamily="2" charset="2"/>
              </a:rPr>
              <a:t>кг/м³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8-14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&lt;30 </a:t>
            </a:r>
            <a:r>
              <a:rPr lang="ru-RU" kern="0" dirty="0">
                <a:latin typeface="+mn-lt"/>
                <a:sym typeface="Wingdings" pitchFamily="2" charset="2"/>
              </a:rPr>
              <a:t>кг/м³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de-DE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Tower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 perform:</a:t>
            </a:r>
            <a:endParaRPr kumimoji="0" lang="de-DE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22-30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&lt;12 </a:t>
            </a:r>
            <a:r>
              <a:rPr lang="ru-RU" kern="0" dirty="0">
                <a:latin typeface="+mn-lt"/>
              </a:rPr>
              <a:t>кг/м³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18-24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&lt;15 </a:t>
            </a:r>
            <a:r>
              <a:rPr lang="ru-RU" kern="0" dirty="0">
                <a:latin typeface="+mn-lt"/>
                <a:sym typeface="Wingdings" pitchFamily="2" charset="2"/>
              </a:rPr>
              <a:t>кг/м³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16-22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&lt;20 </a:t>
            </a:r>
            <a:r>
              <a:rPr lang="ru-RU" kern="0" dirty="0">
                <a:latin typeface="+mn-lt"/>
                <a:sym typeface="Wingdings" pitchFamily="2" charset="2"/>
              </a:rPr>
              <a:t>кг/м³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14-20 </a:t>
            </a:r>
            <a:r>
              <a:rPr lang="ru-RU" kern="0" dirty="0">
                <a:latin typeface="+mn-lt"/>
                <a:sym typeface="Wingdings" pitchFamily="2" charset="2"/>
              </a:rPr>
              <a:t>блоков/час при плотности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&lt;30 </a:t>
            </a:r>
            <a:r>
              <a:rPr lang="ru-RU" kern="0" dirty="0">
                <a:latin typeface="+mn-lt"/>
                <a:sym typeface="Wingdings" pitchFamily="2" charset="2"/>
              </a:rPr>
              <a:t>кг/м³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153254" y="4083918"/>
            <a:ext cx="647700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Качество продукции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1028"/>
          <p:cNvSpPr txBox="1">
            <a:spLocks noChangeArrowheads="1"/>
          </p:cNvSpPr>
          <p:nvPr/>
        </p:nvSpPr>
        <p:spPr>
          <a:xfrm>
            <a:off x="107504" y="1131590"/>
            <a:ext cx="4630738" cy="1440160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Равномерное распределение плотности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Малое остаточное содержание влаги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Высокая степень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воспроизводимости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Незначительное коробление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558" y="987574"/>
            <a:ext cx="4896544" cy="38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0311"/>
              </p:ext>
            </p:extLst>
          </p:nvPr>
        </p:nvGraphicFramePr>
        <p:xfrm>
          <a:off x="3368843" y="861108"/>
          <a:ext cx="5289558" cy="1743075"/>
        </p:xfrm>
        <a:graphic>
          <a:graphicData uri="http://schemas.openxmlformats.org/drawingml/2006/table">
            <a:tbl>
              <a:tblPr/>
              <a:tblGrid>
                <a:gridCol w="2291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 </a:t>
                      </a:r>
                      <a:endParaRPr lang="de-DE" sz="11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standard</a:t>
                      </a:r>
                      <a:endParaRPr lang="de-DE" sz="1200" b="1" i="1" u="none" strike="noStrike" kern="1200" noProof="0" dirty="0" smtClean="0">
                        <a:solidFill>
                          <a:srgbClr val="5F5F5F"/>
                        </a:solidFill>
                        <a:latin typeface="Frutiger LT 45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2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perform</a:t>
                      </a:r>
                      <a:endParaRPr lang="de-DE" sz="1200" b="1" i="1" u="none" strike="noStrike" kern="1200" noProof="0" dirty="0" smtClean="0">
                        <a:solidFill>
                          <a:srgbClr val="5F5F5F"/>
                        </a:solidFill>
                        <a:latin typeface="Frutiger LT 45 Ligh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Качество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(***)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по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DIN EN 13163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по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DIN EN 13163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Производительность 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Kapazität 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12 - 18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блоков в час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18 - 24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блоков в час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Расход</a:t>
                      </a:r>
                      <a:r>
                        <a:rPr lang="ru-RU" sz="1000" b="1" i="0" u="none" strike="noStrike" baseline="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пара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7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7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Потребление</a:t>
                      </a:r>
                      <a:r>
                        <a:rPr lang="ru-RU" sz="1000" b="1" i="0" u="none" strike="noStrike" baseline="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э</a:t>
                      </a:r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лектроэнергии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(*)(**)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прибл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0,3 - 1,0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кВт/час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на 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прибл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0,2 - 0,7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кВт/час на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m³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ППС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Расход сжатого воздуха</a:t>
                      </a:r>
                    </a:p>
                    <a:p>
                      <a:pPr algn="l" fontAlgn="b"/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(*)(**)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ca.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1,9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Nm³/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час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ca.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2,5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Nm³/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час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8236"/>
              </p:ext>
            </p:extLst>
          </p:nvPr>
        </p:nvGraphicFramePr>
        <p:xfrm>
          <a:off x="184038" y="1138871"/>
          <a:ext cx="2669073" cy="1104900"/>
        </p:xfrm>
        <a:graphic>
          <a:graphicData uri="http://schemas.openxmlformats.org/drawingml/2006/table">
            <a:tbl>
              <a:tblPr/>
              <a:tblGrid>
                <a:gridCol w="71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 </a:t>
                      </a:r>
                      <a:endParaRPr lang="de-DE" sz="11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</a:rPr>
                        <a:t>EM</a:t>
                      </a:r>
                      <a:r>
                        <a:rPr lang="de-DE" sz="1200" b="1" i="1" u="none" strike="noStrike" noProof="0" dirty="0" err="1" smtClean="0">
                          <a:solidFill>
                            <a:srgbClr val="5F5F5F"/>
                          </a:solidFill>
                          <a:latin typeface="Frutiger LT 45 Light"/>
                        </a:rPr>
                        <a:t>Tower</a:t>
                      </a:r>
                      <a:r>
                        <a:rPr lang="de-DE" sz="1200" b="1" i="1" u="none" strike="noStrike" noProof="0" dirty="0" smtClean="0">
                          <a:solidFill>
                            <a:srgbClr val="5F5F5F"/>
                          </a:solidFill>
                          <a:latin typeface="Frutiger LT 45 Light"/>
                        </a:rPr>
                        <a:t> </a:t>
                      </a:r>
                      <a:endParaRPr lang="de-DE" sz="1200" b="1" i="1" u="none" strike="noStrike" noProof="0" dirty="0">
                        <a:solidFill>
                          <a:srgbClr val="5F5F5F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Типы 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Вертикальные 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горизонтальные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(/</a:t>
                      </a:r>
                      <a:r>
                        <a:rPr lang="ru-RU" sz="1000" b="0" i="0" u="none" strike="noStrike" baseline="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круглые блоки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)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Длина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1 – 10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Ширина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1 – 2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Глубина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0,5 - 1,25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52888"/>
              </p:ext>
            </p:extLst>
          </p:nvPr>
        </p:nvGraphicFramePr>
        <p:xfrm>
          <a:off x="179512" y="2571851"/>
          <a:ext cx="8590781" cy="995454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93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Frutiger LT 45 Ligh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5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15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150" b="1" i="1" u="none" strike="noStrike" kern="1200" noProof="0" dirty="0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5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adjust</a:t>
                      </a:r>
                      <a:r>
                        <a:rPr lang="de-DE" sz="115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5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ширина</a:t>
                      </a:r>
                      <a:r>
                        <a:rPr lang="de-DE" sz="115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adjust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длина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2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adjust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Ш 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200" b="1" i="1" u="none" strike="noStrike" kern="1200" baseline="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Д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Ход перемещения подвижной стенки </a:t>
                      </a:r>
                      <a:endParaRPr lang="de-DE" sz="10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50 – 1000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мм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50 – 2500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мм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Ширина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: 50 – 1000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/>
                      </a:r>
                      <a:b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</a:b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Длина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: 50 – 2500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мм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Расход пара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adjust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</a:t>
                      </a:r>
                      <a:endParaRPr lang="de-DE" sz="1000" b="1" i="1" u="none" strike="noStrike" kern="1200" noProof="0" dirty="0" smtClean="0">
                        <a:solidFill>
                          <a:srgbClr val="5F5F5F"/>
                        </a:solidFill>
                        <a:latin typeface="Frutiger LT 45 Ligh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8 - 10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10 - 13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10 - 13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Расход</a:t>
                      </a:r>
                      <a:r>
                        <a:rPr lang="ru-RU" sz="1000" b="1" i="0" u="none" strike="noStrike" baseline="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пара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/>
                      </a:r>
                      <a:b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</a:br>
                      <a:r>
                        <a:rPr lang="de-DE" sz="1000" b="1" i="1" u="none" strike="noStrike" kern="1200" noProof="0" dirty="0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 adjust 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+ 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Energy Kit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</a:t>
                      </a:r>
                      <a:endParaRPr lang="de-DE" sz="1000" b="1" i="1" u="none" strike="noStrike" kern="1200" noProof="0" dirty="0" smtClean="0">
                        <a:solidFill>
                          <a:srgbClr val="5F5F5F"/>
                        </a:solidFill>
                        <a:latin typeface="Frutiger LT 45 Ligh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7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8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8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ППС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38990"/>
              </p:ext>
            </p:extLst>
          </p:nvPr>
        </p:nvGraphicFramePr>
        <p:xfrm>
          <a:off x="188815" y="3875175"/>
          <a:ext cx="8064896" cy="1072839"/>
        </p:xfrm>
        <a:graphic>
          <a:graphicData uri="http://schemas.openxmlformats.org/drawingml/2006/table">
            <a:tbl>
              <a:tblPr/>
              <a:tblGrid>
                <a:gridCol w="287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15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 </a:t>
                      </a:r>
                      <a:endParaRPr lang="de-DE" sz="800" b="1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7189" marR="7189" marT="71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2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anti-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bending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ширина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anti-</a:t>
                      </a:r>
                      <a:r>
                        <a:rPr lang="de-DE" sz="12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bending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Ш + Д</a:t>
                      </a:r>
                      <a:r>
                        <a:rPr lang="de-DE" sz="12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89" marR="7189" marT="7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Ход перемещения подвижной стенки </a:t>
                      </a: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noProof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50 - 1000mm (2x)</a:t>
                      </a:r>
                      <a:endParaRPr lang="de-DE" sz="1000" b="0" i="0" u="none" strike="noStrike" noProof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Breite: 50 – 1000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(2x)</a:t>
                      </a:r>
                      <a:b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</a:b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Länge: 50 – 2500</a:t>
                      </a:r>
                      <a:r>
                        <a:rPr lang="ru-RU" sz="1000" b="0" i="0" u="none" strike="noStrike" baseline="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мм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(1x)</a:t>
                      </a: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Frutiger LT 45 Light"/>
                      </a:endParaRP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Расход пара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anti-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bending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</a:t>
                      </a:r>
                      <a:r>
                        <a:rPr lang="ru-RU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</a:t>
                      </a:r>
                      <a:endParaRPr lang="de-DE" sz="1000" b="1" i="1" u="none" strike="noStrike" kern="1200" noProof="0" dirty="0" smtClean="0">
                        <a:solidFill>
                          <a:srgbClr val="5F5F5F"/>
                        </a:solidFill>
                        <a:latin typeface="Frutiger LT 45 Light"/>
                        <a:ea typeface="+mn-ea"/>
                        <a:cs typeface="+mn-cs"/>
                      </a:endParaRP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7 - 9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ППС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10 - 13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ППС</a:t>
                      </a: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Расход пара 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/>
                      </a:r>
                      <a:b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</a:br>
                      <a:r>
                        <a:rPr lang="de-DE" sz="10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anti-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bending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1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+ 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008000"/>
                          </a:solidFill>
                          <a:latin typeface="Frutiger LT 55 Roman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Tower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1" i="1" u="none" strike="noStrike" kern="1200" noProof="0" dirty="0" err="1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Energy</a:t>
                      </a:r>
                      <a:r>
                        <a:rPr lang="de-DE" sz="1000" b="1" i="1" u="none" strike="noStrike" kern="1200" noProof="0" dirty="0" smtClean="0">
                          <a:solidFill>
                            <a:srgbClr val="5F5F5F"/>
                          </a:solidFill>
                          <a:latin typeface="Frutiger LT 45 Light"/>
                          <a:ea typeface="+mn-ea"/>
                          <a:cs typeface="+mn-cs"/>
                        </a:rPr>
                        <a:t> Kit</a:t>
                      </a:r>
                      <a:r>
                        <a:rPr lang="de-DE" sz="1000" b="1" i="0" u="none" strike="noStrike" baseline="30000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(*)</a:t>
                      </a:r>
                      <a:endParaRPr lang="de-DE" sz="1000" b="1" i="1" u="none" strike="noStrike" kern="1200" noProof="0" dirty="0" smtClean="0">
                        <a:solidFill>
                          <a:srgbClr val="5F5F5F"/>
                        </a:solidFill>
                        <a:latin typeface="Frutiger LT 45 Light"/>
                        <a:ea typeface="+mn-ea"/>
                        <a:cs typeface="+mn-cs"/>
                      </a:endParaRP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6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ППС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от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 7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кг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/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м</a:t>
                      </a:r>
                      <a:r>
                        <a:rPr lang="de-DE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³ </a:t>
                      </a:r>
                      <a:r>
                        <a:rPr lang="ru-RU" sz="1000" b="0" i="0" u="none" strike="noStrike" noProof="0" dirty="0" smtClean="0">
                          <a:solidFill>
                            <a:srgbClr val="000000"/>
                          </a:solidFill>
                          <a:latin typeface="Frutiger LT 45 Light"/>
                        </a:rPr>
                        <a:t>ППС</a:t>
                      </a: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2936306" y="1766988"/>
            <a:ext cx="433387" cy="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H="1">
            <a:off x="3585717" y="2363007"/>
            <a:ext cx="0" cy="216025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5377979" y="2363007"/>
            <a:ext cx="7938" cy="207963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flipH="1">
            <a:off x="7682236" y="2363007"/>
            <a:ext cx="7937" cy="207963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3585717" y="2363007"/>
            <a:ext cx="4469433" cy="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flipH="1" flipV="1">
            <a:off x="6466063" y="2215370"/>
            <a:ext cx="0" cy="144462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H="1" flipV="1">
            <a:off x="8050213" y="2215370"/>
            <a:ext cx="0" cy="144462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H="1">
            <a:off x="4369868" y="3659151"/>
            <a:ext cx="7937" cy="206375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flipH="1">
            <a:off x="6826425" y="3659151"/>
            <a:ext cx="7938" cy="206375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H="1" flipV="1">
            <a:off x="3585717" y="3587143"/>
            <a:ext cx="621" cy="72454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H="1" flipV="1">
            <a:off x="7474125" y="3587143"/>
            <a:ext cx="24" cy="72008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3586338" y="3659151"/>
            <a:ext cx="803275" cy="3175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6826425" y="3659151"/>
            <a:ext cx="711200" cy="7938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79388" y="441202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Обзор и технические характеристики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41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9388" y="1059582"/>
            <a:ext cx="4032572" cy="36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2" action="ppaction://hlinksldjump"/>
              </a:rPr>
              <a:t>Конструкция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  <a:hlinkClick r:id="rId3" action="ppaction://hlinksldjump"/>
              </a:rPr>
              <a:t>Система трубных соединений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4" action="ppaction://hlinksldjump"/>
              </a:rPr>
              <a:t>Внутреннее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4" action="ppaction://hlinksldjump"/>
              </a:rPr>
              <a:t>шлицевое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4" action="ppaction://hlinksldjump"/>
              </a:rPr>
              <a:t>покрытие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" action="ppaction://noaction"/>
              </a:rPr>
              <a:t>Система загрузки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  <a:hlinkClick r:id="rId5" action="ppaction://hlinksldjump"/>
              </a:rPr>
              <a:t>Агрегат для смешивания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5" action="ppaction://hlinksldjump"/>
              </a:rPr>
              <a:t> материала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6" action="ppaction://hlinksldjump"/>
              </a:rPr>
              <a:t>Вакуумная система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3" action="ppaction://hlinksldjump"/>
              </a:rPr>
              <a:t>Обслуживание блок-форм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7" action="ppaction://hlinksldjump"/>
              </a:rPr>
              <a:t>Система управления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  <a:hlinkClick r:id="rId8" action="ppaction://hlinksldjump"/>
              </a:rPr>
              <a:t>Принадлежности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6" action="ppaction://hlinksldjump"/>
              </a:rPr>
              <a:t>Производительность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hlinkClick r:id="rId9" action="ppaction://hlinksldjump"/>
              </a:rPr>
              <a:t>Качество продукции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</a:endParaRPr>
          </a:p>
        </p:txBody>
      </p:sp>
      <p:pic>
        <p:nvPicPr>
          <p:cNvPr id="4" name="Picture 12" descr="DSCN3757_freigestell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347614"/>
            <a:ext cx="4173488" cy="299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388" y="441202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de-DE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Agenda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4165" y="411510"/>
            <a:ext cx="29876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Конструкция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059582"/>
            <a:ext cx="5545708" cy="2853541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</a:rPr>
              <a:t>Устойчивая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стальная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статически оптимизированная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конструкция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Давление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</a:rPr>
              <a:t>Tower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</a:rPr>
              <a:t> standard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 1,2bar</a:t>
            </a: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  <a:sym typeface="Wingdings" pitchFamily="2" charset="2"/>
              </a:rPr>
              <a:t>EM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sym typeface="Wingdings" pitchFamily="2" charset="2"/>
              </a:rPr>
              <a:t>Tower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sym typeface="Wingdings" pitchFamily="2" charset="2"/>
              </a:rPr>
              <a:t> perform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= 1,6bar</a:t>
            </a: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Встроенная симметричная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система разводки пара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Гидравлическое стопорное устройство с механической фиксацией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Дверцы с гидроприводом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Высококачественную изоляцию обеспечивает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обшивка из листовой стали 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36" t="3905" r="17136" b="3905"/>
          <a:stretch>
            <a:fillRect/>
          </a:stretch>
        </p:blipFill>
        <p:spPr bwMode="auto">
          <a:xfrm>
            <a:off x="7308975" y="987574"/>
            <a:ext cx="1485304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2640" y="2283718"/>
            <a:ext cx="1435551" cy="219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371731" y="4382806"/>
            <a:ext cx="597049" cy="54968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62506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Система трубных соединений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31590"/>
            <a:ext cx="6051504" cy="3602194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Подвод пара через центр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Запорные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клапана на всех вертикальных стенках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Ограничение давления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с помощью предохранительного клапана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</a:rPr>
              <a:t>Tower standard: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lvl="1" indent="-171450">
              <a:lnSpc>
                <a:spcPct val="90000"/>
              </a:lnSpc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Клапана для пара, конденсата и отвода воздуха 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противолежащих сторонах оптимально </a:t>
            </a:r>
            <a:r>
              <a:rPr lang="ru-RU" sz="1400" kern="0" dirty="0" smtClean="0">
                <a:latin typeface="+mn-lt"/>
              </a:rPr>
              <a:t>скомпонованы </a:t>
            </a:r>
          </a:p>
          <a:p>
            <a:pPr marL="654050" lvl="1" indent="-171450">
              <a:lnSpc>
                <a:spcPct val="90000"/>
              </a:lnSpc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sz="1400" kern="0" dirty="0" smtClean="0">
                <a:latin typeface="+mn-lt"/>
              </a:rPr>
              <a:t>Диаметры трубных соединений соответственно адаптированы 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</a:rPr>
              <a:t>Tower perform: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Оптимальный подбор диаметров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трубных соединений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13" descr="ebv_4080x1280x630-rückansicht-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848891"/>
            <a:ext cx="2735212" cy="41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837853" y="4505697"/>
            <a:ext cx="555526" cy="576064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5" y="1059582"/>
            <a:ext cx="6192688" cy="4176712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Преимущества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Система управления обеспечивает оптимальное распределение пара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Короткое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время обработки паром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Свободно конфигурируемые варианты обработки паром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Выгоды: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lang="ru-RU" sz="1400" kern="0" dirty="0" smtClean="0">
                <a:latin typeface="+mn-lt"/>
              </a:rPr>
              <a:t>Равномерное распределение плотности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Сведённый к минимуму расход энергии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lang="ru-RU" sz="1400" kern="0" dirty="0">
                <a:latin typeface="+mn-lt"/>
              </a:rPr>
              <a:t>О</a:t>
            </a:r>
            <a:r>
              <a:rPr lang="ru-RU" sz="1400" kern="0" dirty="0" smtClean="0">
                <a:latin typeface="+mn-lt"/>
              </a:rPr>
              <a:t>бработка паром с учётом </a:t>
            </a:r>
          </a:p>
          <a:p>
            <a:pPr marL="482600" marR="0" lvl="1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lang="ru-RU" sz="1400" kern="0" dirty="0">
                <a:latin typeface="+mn-lt"/>
              </a:rPr>
              <a:t> </a:t>
            </a:r>
            <a:r>
              <a:rPr lang="ru-RU" sz="1400" kern="0" dirty="0" smtClean="0">
                <a:latin typeface="+mn-lt"/>
              </a:rPr>
              <a:t>    производственных  условий заказчика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48244"/>
            <a:ext cx="2574735" cy="343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211960" y="2787774"/>
            <a:ext cx="1871663" cy="1552575"/>
            <a:chOff x="2040" y="793"/>
            <a:chExt cx="3402" cy="2831"/>
          </a:xfrm>
        </p:grpSpPr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0" y="793"/>
              <a:ext cx="3402" cy="19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0" y="987"/>
              <a:ext cx="3402" cy="244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40" y="3433"/>
              <a:ext cx="3402" cy="19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2506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Система трубных соединений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11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>
                <a:solidFill>
                  <a:schemeClr val="bg1"/>
                </a:solidFill>
                <a:latin typeface="Frutiger LT 55 Roman" pitchFamily="34" charset="0"/>
              </a:rPr>
              <a:t>В</a:t>
            </a: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нутреннее </a:t>
            </a: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шлицевое </a:t>
            </a: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покрытие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11250"/>
            <a:ext cx="8804275" cy="3675062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Tower standard: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Защитная </a:t>
            </a:r>
            <a:r>
              <a:rPr lang="ru-RU" kern="0" dirty="0" smtClean="0">
                <a:latin typeface="+mn-lt"/>
              </a:rPr>
              <a:t>облицовка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из листов </a:t>
            </a:r>
          </a:p>
          <a:p>
            <a:pPr marL="482600" lvl="1">
              <a:buClr>
                <a:schemeClr val="bg2"/>
              </a:buClr>
              <a:defRPr/>
            </a:pPr>
            <a:r>
              <a:rPr lang="ru-RU" kern="0" dirty="0">
                <a:latin typeface="+mn-lt"/>
              </a:rPr>
              <a:t> </a:t>
            </a:r>
            <a:r>
              <a:rPr lang="ru-RU" kern="0" dirty="0" smtClean="0">
                <a:latin typeface="+mn-lt"/>
              </a:rPr>
              <a:t>  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нержавеющей стали </a:t>
            </a:r>
            <a:r>
              <a:rPr lang="ru-RU" kern="0" dirty="0" smtClean="0">
                <a:latin typeface="+mn-lt"/>
              </a:rPr>
              <a:t>со шлицами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</a:t>
            </a: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kern="0" dirty="0" smtClean="0">
                <a:latin typeface="+mn-lt"/>
              </a:rPr>
              <a:t>Свободная площадь: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max. 4%</a:t>
            </a: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Ширина шлицев: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0,5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мм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rutiger LT 55 Roman" panose="020B0602020204020204" pitchFamily="34" charset="0"/>
              </a:rPr>
              <a:t>EM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Tower perform:</a:t>
            </a:r>
            <a:endParaRPr kumimoji="0" lang="de-DE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kern="0" dirty="0" err="1" smtClean="0">
                <a:latin typeface="+mn-lt"/>
              </a:rPr>
              <a:t>Щлицевое</a:t>
            </a:r>
            <a:r>
              <a:rPr lang="ru-RU" kern="0" dirty="0" smtClean="0">
                <a:latin typeface="+mn-lt"/>
              </a:rPr>
              <a:t> </a:t>
            </a:r>
            <a:r>
              <a:rPr lang="ru-RU" kern="0" dirty="0">
                <a:latin typeface="+mn-lt"/>
              </a:rPr>
              <a:t>покрытие </a:t>
            </a:r>
            <a:r>
              <a:rPr lang="ru-RU" kern="0" dirty="0" smtClean="0">
                <a:latin typeface="+mn-lt"/>
              </a:rPr>
              <a:t>из нержавеющей стали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kern="0" dirty="0">
                <a:latin typeface="+mn-lt"/>
              </a:rPr>
              <a:t>Свободная </a:t>
            </a:r>
            <a:r>
              <a:rPr lang="ru-RU" kern="0" dirty="0" smtClean="0">
                <a:latin typeface="+mn-lt"/>
              </a:rPr>
              <a:t>площадь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lang="ru-RU" kern="0" dirty="0" err="1" smtClean="0">
                <a:latin typeface="+mn-lt"/>
              </a:rPr>
              <a:t>прибл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11%</a:t>
            </a: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kern="0" dirty="0">
                <a:latin typeface="+mn-lt"/>
              </a:rPr>
              <a:t>Ширина </a:t>
            </a:r>
            <a:r>
              <a:rPr lang="ru-RU" kern="0" dirty="0" smtClean="0">
                <a:latin typeface="+mn-lt"/>
              </a:rPr>
              <a:t>шлицев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0,25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мм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lvl="1" indent="-171450">
              <a:buClr>
                <a:schemeClr val="bg2"/>
              </a:buClr>
              <a:buFont typeface="Webdings" pitchFamily="18" charset="2"/>
              <a:buChar char="4"/>
              <a:defRPr/>
            </a:pPr>
            <a:r>
              <a:rPr lang="ru-RU" kern="0" dirty="0" smtClean="0">
                <a:latin typeface="+mn-lt"/>
              </a:rPr>
              <a:t>Встроенная наклонная </a:t>
            </a:r>
            <a:r>
              <a:rPr lang="ru-RU" kern="0" dirty="0">
                <a:latin typeface="+mn-lt"/>
              </a:rPr>
              <a:t>поверхность 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12" descr="P419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191" y="2112738"/>
            <a:ext cx="3557588" cy="266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1115616" y="4371950"/>
            <a:ext cx="647700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44" y="321372"/>
            <a:ext cx="2382341" cy="177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131590"/>
            <a:ext cx="5541491" cy="4111893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Tower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 standard: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Преимущества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выгоды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lang="ru-RU" sz="1200" kern="0" dirty="0" smtClean="0">
                <a:latin typeface="+mn-lt"/>
              </a:rPr>
              <a:t>Ограниченные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капвложения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Малый вес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Простота обслуживания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Tower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LT 45 Light" pitchFamily="34" charset="0"/>
                <a:ea typeface="+mn-ea"/>
                <a:cs typeface="+mn-cs"/>
              </a:rPr>
              <a:t> perform:</a:t>
            </a:r>
            <a:endParaRPr kumimoji="0" lang="de-DE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Преимущества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:</a:t>
            </a: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lang="ru-RU" sz="1200" kern="0" dirty="0" smtClean="0">
                <a:latin typeface="+mn-lt"/>
                <a:sym typeface="Wingdings" pitchFamily="2" charset="2"/>
              </a:rPr>
              <a:t>Равномерное быстрое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распределение пара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Минимизация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попадающей пыли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Длительный срок службы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Выгод</a:t>
            </a:r>
            <a:r>
              <a:rPr lang="ru-RU" sz="1400" kern="0" dirty="0" smtClean="0">
                <a:latin typeface="+mn-lt"/>
              </a:rPr>
              <a:t>ы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Короткое время цикла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Продолжительные периоды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между прочистками 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Незначительное загрязнение трубных соединений 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73150" marR="0" lvl="2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Улучшенная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формоустойчивость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EPS-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блоков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23957"/>
            <a:ext cx="2232248" cy="1966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2" descr="P419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17592"/>
            <a:ext cx="1995051" cy="214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526347" y="4529168"/>
            <a:ext cx="626925" cy="6005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de-DE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I</a:t>
            </a: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внутреннее шлицевой покрытие 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90" y="1095627"/>
            <a:ext cx="2053823" cy="1540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31" y="950553"/>
            <a:ext cx="1375192" cy="103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8692" y="411510"/>
            <a:ext cx="87137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B2B2B2"/>
              </a:buClr>
            </a:pPr>
            <a:r>
              <a:rPr lang="ru-RU" sz="1800" b="1" i="1" dirty="0" smtClean="0">
                <a:solidFill>
                  <a:schemeClr val="bg1"/>
                </a:solidFill>
                <a:latin typeface="Frutiger LT 55 Roman" pitchFamily="34" charset="0"/>
              </a:rPr>
              <a:t>Система загрузки</a:t>
            </a:r>
            <a:endParaRPr lang="de-DE" sz="2400" b="1" i="1" dirty="0">
              <a:solidFill>
                <a:srgbClr val="C0C0C0"/>
              </a:solidFill>
              <a:latin typeface="Frutiger LT 55 Roman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7504" y="1059582"/>
            <a:ext cx="8804275" cy="4208462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Подача с помощью вакуумного компрессора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lang="ru-RU" kern="0" dirty="0" smtClean="0">
                <a:latin typeface="+mn-lt"/>
              </a:rPr>
              <a:t>Оптимальные параметры компрессора и 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tabLst/>
              <a:defRPr/>
            </a:pPr>
            <a:r>
              <a:rPr lang="ru-RU" kern="0" dirty="0">
                <a:latin typeface="+mn-lt"/>
              </a:rPr>
              <a:t> </a:t>
            </a:r>
            <a:r>
              <a:rPr lang="ru-RU" kern="0" dirty="0" smtClean="0">
                <a:latin typeface="+mn-lt"/>
              </a:rPr>
              <a:t>      трубных соединений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Малый путь подачи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Надёжная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герметизация в месте загрузки</a:t>
            </a: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На выбор: с рабочим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бункером или без него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Встроенная система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контроля наполнения 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ebdings" pitchFamily="18" charset="2"/>
              <a:buChar char="4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Опция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Опоражнивание рабочего бункера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</a:t>
            </a: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charset="0"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</a:t>
            </a:r>
            <a:r>
              <a:rPr lang="ru-RU" kern="0" dirty="0" smtClean="0">
                <a:latin typeface="+mn-lt"/>
              </a:rPr>
              <a:t>трубных соединений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и загрузка материала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54050" marR="0" lvl="1" indent="-1714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charset="0"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	(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напр., при смене материала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  <p:pic>
        <p:nvPicPr>
          <p:cNvPr id="4" name="Picture 12" descr="ebv-füll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11510"/>
            <a:ext cx="3500462" cy="37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6200000">
            <a:off x="251520" y="4011910"/>
            <a:ext cx="647700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160338" y="123478"/>
            <a:ext cx="9218612" cy="409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1" kern="1200">
                <a:solidFill>
                  <a:schemeClr val="bg1">
                    <a:lumMod val="50000"/>
                  </a:schemeClr>
                </a:solidFill>
                <a:latin typeface="Frutiger LT 55 Roman" panose="020B06020202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rgbClr val="008000"/>
                </a:solidFill>
              </a:rPr>
              <a:t>EM</a:t>
            </a:r>
            <a:r>
              <a:rPr lang="de-DE" dirty="0" err="1" smtClean="0"/>
              <a:t>Tower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868</Words>
  <Application>Microsoft Office PowerPoint</Application>
  <PresentationFormat>Экран (16:9)</PresentationFormat>
  <Paragraphs>241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Frutiger LT 45 Light</vt:lpstr>
      <vt:lpstr>Frutiger LT 55 Roman</vt:lpstr>
      <vt:lpstr>Webdings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Vaillant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braun</dc:creator>
  <cp:lastModifiedBy>Elena Yanishevskaya</cp:lastModifiedBy>
  <cp:revision>268</cp:revision>
  <dcterms:created xsi:type="dcterms:W3CDTF">2004-10-06T18:57:55Z</dcterms:created>
  <dcterms:modified xsi:type="dcterms:W3CDTF">2019-08-12T07:13:44Z</dcterms:modified>
</cp:coreProperties>
</file>